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86" r:id="rId4"/>
    <p:sldId id="279" r:id="rId5"/>
  </p:sldIdLst>
  <p:sldSz cx="12192000" cy="6858000"/>
  <p:notesSz cx="6858000" cy="9144000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CC66"/>
    <a:srgbClr val="FFCC00"/>
    <a:srgbClr val="CC3300"/>
    <a:srgbClr val="CCFF66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FF0E-C902-4FD9-BF15-F86D35419908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296F-6D79-4BD3-AEC9-6A1A4C9113E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321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C9BF-D0FC-4F1A-9682-6D491E19B976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D569-7F4A-4891-907D-466C16AF200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81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B309-C8CD-4297-81A0-D89BBE963884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B815-316B-4B2A-A473-48F8285752F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37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8731-ACDF-4C1D-94AB-E0FD18B70318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834B-4763-4A14-8EAB-4D60842C5E5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972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E552-5887-4A37-A78A-345165ACBDF8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685C-DEC3-4286-B129-82FF115824C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814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C1F8-7B87-478C-9E95-24CE385AC356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34C5-2F4A-43E9-97E7-3F0D8FE8035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831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BA54-5850-4D9C-95F9-BF60358D1ECE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B8FE-7F4C-4C4B-8A08-B0A2DDBC2E6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385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7197-607A-46BE-BDC4-6701C7697CFE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C78A-58C3-46C1-A5FC-42D9BDDF1A0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412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B6DD-256B-43DC-8A03-F26A3C9EF3C1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9F88-BD4F-40BF-AEDC-4C3808BE7AB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192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D316-BF75-4444-88C5-53B4C2E84B5F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5595-B55F-4E39-876A-0DEE3870098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055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9DDF-DC37-4F63-8A77-4264E49195E5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7208-DD0D-47E3-868F-69D9CCC74B5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8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EC" altLang="es-MX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EC" alt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79DB51-BE0C-43AE-AAEC-A61CA35A2EF3}" type="datetimeFigureOut">
              <a:rPr lang="es-EC"/>
              <a:pPr>
                <a:defRPr/>
              </a:pPr>
              <a:t>25/8/2017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EE92B5-008F-412E-BC94-F7B8134F385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2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55" name="7 CuadroTexto"/>
          <p:cNvSpPr txBox="1">
            <a:spLocks noChangeArrowheads="1"/>
          </p:cNvSpPr>
          <p:nvPr/>
        </p:nvSpPr>
        <p:spPr bwMode="auto">
          <a:xfrm>
            <a:off x="6907303" y="932564"/>
            <a:ext cx="5688106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es-EC" altLang="es-MX" b="1" i="1" dirty="0">
                <a:solidFill>
                  <a:schemeClr val="bg1"/>
                </a:solidFill>
                <a:cs typeface="Arial" panose="020B0604020202020204" pitchFamily="34" charset="0"/>
              </a:rPr>
              <a:t>EVALUACIÓN DE GESTIÓN </a:t>
            </a:r>
            <a:r>
              <a:rPr lang="es-EC" altLang="es-MX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EN DIRECCIONES PROVINCIALES</a:t>
            </a:r>
            <a:endParaRPr lang="es-EC" altLang="es-MX" b="1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es-EC" altLang="es-MX" b="1" i="1" dirty="0">
                <a:solidFill>
                  <a:schemeClr val="bg1"/>
                </a:solidFill>
                <a:cs typeface="Arial" panose="020B0604020202020204" pitchFamily="34" charset="0"/>
              </a:rPr>
              <a:t>(Julio 2017)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s-MX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5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29" y="820718"/>
            <a:ext cx="3324226" cy="137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67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55663" y="1520825"/>
            <a:ext cx="4462462" cy="4421188"/>
          </a:xfrm>
          <a:prstGeom prst="roundRect">
            <a:avLst/>
          </a:prstGeom>
          <a:noFill/>
          <a:ln w="76200">
            <a:solidFill>
              <a:srgbClr val="92D05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078" name="CuadroTexto 16"/>
          <p:cNvSpPr txBox="1">
            <a:spLocks noChangeArrowheads="1"/>
          </p:cNvSpPr>
          <p:nvPr/>
        </p:nvSpPr>
        <p:spPr bwMode="auto">
          <a:xfrm>
            <a:off x="4383741" y="2008748"/>
            <a:ext cx="982614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10,0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9,9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9,7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9,7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9,6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9,4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9,3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9,1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9,1</a:t>
            </a:r>
            <a:endParaRPr lang="es-EC" altLang="es-MX" sz="2400" b="1" dirty="0">
              <a:solidFill>
                <a:srgbClr val="00B050"/>
              </a:solidFill>
            </a:endParaRPr>
          </a:p>
          <a:p>
            <a:pPr algn="ctr"/>
            <a:r>
              <a:rPr lang="es-EC" altLang="es-MX" sz="2400" b="1" dirty="0" smtClean="0">
                <a:solidFill>
                  <a:srgbClr val="00B050"/>
                </a:solidFill>
              </a:rPr>
              <a:t>9,0</a:t>
            </a:r>
            <a:endParaRPr lang="es-EC" altLang="es-MX" sz="2400" b="1" dirty="0">
              <a:solidFill>
                <a:srgbClr val="00B050"/>
              </a:solidFill>
            </a:endParaRPr>
          </a:p>
        </p:txBody>
      </p:sp>
      <p:sp>
        <p:nvSpPr>
          <p:cNvPr id="3080" name="CuadroTexto 9"/>
          <p:cNvSpPr txBox="1">
            <a:spLocks noChangeArrowheads="1"/>
          </p:cNvSpPr>
          <p:nvPr/>
        </p:nvSpPr>
        <p:spPr bwMode="auto">
          <a:xfrm>
            <a:off x="2259013" y="168275"/>
            <a:ext cx="814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dirty="0"/>
              <a:t>Ranking </a:t>
            </a:r>
            <a:r>
              <a:rPr lang="es-MX" altLang="es-MX" dirty="0" smtClean="0"/>
              <a:t>de evaluación a las Direcciones </a:t>
            </a:r>
            <a:r>
              <a:rPr lang="es-MX" altLang="es-MX" dirty="0"/>
              <a:t>Provinciales</a:t>
            </a:r>
          </a:p>
        </p:txBody>
      </p:sp>
      <p:sp>
        <p:nvSpPr>
          <p:cNvPr id="3081" name="CuadroTexto 8"/>
          <p:cNvSpPr txBox="1">
            <a:spLocks noChangeArrowheads="1"/>
          </p:cNvSpPr>
          <p:nvPr/>
        </p:nvSpPr>
        <p:spPr bwMode="auto">
          <a:xfrm>
            <a:off x="1195108" y="1992313"/>
            <a:ext cx="10509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C" altLang="es-MX" sz="2400" b="1" dirty="0">
                <a:solidFill>
                  <a:srgbClr val="00B050"/>
                </a:solidFill>
              </a:rPr>
              <a:t>1.-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2.-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3.-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4.-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5.-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6.-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7.-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8.-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9.-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10.-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06282" y="2006600"/>
            <a:ext cx="27781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LOJA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GUAYAS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CHIMBORAZO</a:t>
            </a:r>
          </a:p>
          <a:p>
            <a:pPr>
              <a:defRPr/>
            </a:pPr>
            <a:r>
              <a:rPr lang="es-EC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RÍOS</a:t>
            </a: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SANTA ELENA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BOLÍVAR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CAÑAR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MORONA SANTIAGO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ORELLANA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IMBABURA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3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1377950"/>
            <a:ext cx="90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dondear rectángulo de esquina del mismo lado 12"/>
          <p:cNvSpPr/>
          <p:nvPr/>
        </p:nvSpPr>
        <p:spPr>
          <a:xfrm>
            <a:off x="6203950" y="968376"/>
            <a:ext cx="5410200" cy="2349126"/>
          </a:xfrm>
          <a:prstGeom prst="round2Same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0" name="Rectángulo redondeado 19"/>
          <p:cNvSpPr/>
          <p:nvPr/>
        </p:nvSpPr>
        <p:spPr>
          <a:xfrm>
            <a:off x="7847013" y="695325"/>
            <a:ext cx="2552700" cy="65563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087" name="CuadroTexto 9"/>
          <p:cNvSpPr txBox="1">
            <a:spLocks noChangeArrowheads="1"/>
          </p:cNvSpPr>
          <p:nvPr/>
        </p:nvSpPr>
        <p:spPr bwMode="auto">
          <a:xfrm>
            <a:off x="7956550" y="763588"/>
            <a:ext cx="230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solidFill>
                  <a:schemeClr val="bg1"/>
                </a:solidFill>
              </a:rPr>
              <a:t>RESTO DE DPs</a:t>
            </a:r>
          </a:p>
        </p:txBody>
      </p:sp>
      <p:sp>
        <p:nvSpPr>
          <p:cNvPr id="3089" name="CuadroTexto 23"/>
          <p:cNvSpPr txBox="1">
            <a:spLocks noChangeArrowheads="1"/>
          </p:cNvSpPr>
          <p:nvPr/>
        </p:nvSpPr>
        <p:spPr bwMode="auto">
          <a:xfrm>
            <a:off x="6534150" y="1350963"/>
            <a:ext cx="10509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C" altLang="es-MX" sz="2400" b="1" dirty="0">
                <a:solidFill>
                  <a:srgbClr val="00B050"/>
                </a:solidFill>
              </a:rPr>
              <a:t>11.-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12.-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13.-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14.-</a:t>
            </a:r>
          </a:p>
          <a:p>
            <a:r>
              <a:rPr lang="es-EC" altLang="es-MX" sz="2400" b="1" dirty="0">
                <a:solidFill>
                  <a:srgbClr val="00B050"/>
                </a:solidFill>
              </a:rPr>
              <a:t>15</a:t>
            </a:r>
            <a:r>
              <a:rPr lang="es-EC" altLang="es-MX" sz="2400" b="1" dirty="0" smtClean="0">
                <a:solidFill>
                  <a:srgbClr val="00B050"/>
                </a:solidFill>
              </a:rPr>
              <a:t>.-</a:t>
            </a:r>
            <a:endParaRPr lang="es-EC" altLang="es-MX" sz="2400" b="1" dirty="0">
              <a:solidFill>
                <a:srgbClr val="00B050"/>
              </a:solidFill>
            </a:endParaRPr>
          </a:p>
        </p:txBody>
      </p:sp>
      <p:sp>
        <p:nvSpPr>
          <p:cNvPr id="18" name="Redondear rectángulo de esquina sencilla 17"/>
          <p:cNvSpPr/>
          <p:nvPr/>
        </p:nvSpPr>
        <p:spPr>
          <a:xfrm rot="16200000" flipV="1">
            <a:off x="10033186" y="1736539"/>
            <a:ext cx="2349127" cy="812800"/>
          </a:xfrm>
          <a:prstGeom prst="round1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092" name="CuadroTexto 9"/>
          <p:cNvSpPr txBox="1">
            <a:spLocks noChangeArrowheads="1"/>
          </p:cNvSpPr>
          <p:nvPr/>
        </p:nvSpPr>
        <p:spPr bwMode="auto">
          <a:xfrm rot="5400000">
            <a:off x="10061758" y="1909576"/>
            <a:ext cx="22919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chemeClr val="bg1"/>
                </a:solidFill>
              </a:rPr>
              <a:t>VERDE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085012" y="1339850"/>
            <a:ext cx="28961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TUNGURAHUA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AZUAY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PASTAZA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SUCUMBÍOS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MANABÍ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647700" y="1335088"/>
            <a:ext cx="4822825" cy="4778375"/>
          </a:xfrm>
          <a:prstGeom prst="roundRect">
            <a:avLst/>
          </a:prstGeom>
          <a:noFill/>
          <a:ln w="76200">
            <a:solidFill>
              <a:srgbClr val="92D05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4" name="Rectángulo redondeado 33"/>
          <p:cNvSpPr/>
          <p:nvPr/>
        </p:nvSpPr>
        <p:spPr>
          <a:xfrm>
            <a:off x="495300" y="1185863"/>
            <a:ext cx="5146675" cy="5099050"/>
          </a:xfrm>
          <a:prstGeom prst="roundRect">
            <a:avLst/>
          </a:prstGeom>
          <a:noFill/>
          <a:ln w="76200">
            <a:solidFill>
              <a:srgbClr val="92D05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5" name="CuadroTexto 34"/>
          <p:cNvSpPr txBox="1"/>
          <p:nvPr/>
        </p:nvSpPr>
        <p:spPr>
          <a:xfrm>
            <a:off x="9851558" y="1343025"/>
            <a:ext cx="105092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9,0</a:t>
            </a:r>
            <a:endParaRPr lang="es-EC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8,9</a:t>
            </a:r>
            <a:endParaRPr lang="es-EC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8,8</a:t>
            </a:r>
            <a:endParaRPr lang="es-EC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8,1</a:t>
            </a:r>
            <a:endParaRPr lang="es-EC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8,0</a:t>
            </a:r>
            <a:endParaRPr lang="es-EC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Redondear rectángulo de esquina del mismo lado 36"/>
          <p:cNvSpPr/>
          <p:nvPr/>
        </p:nvSpPr>
        <p:spPr>
          <a:xfrm rot="10800000">
            <a:off x="6189333" y="3415366"/>
            <a:ext cx="5410200" cy="3200586"/>
          </a:xfrm>
          <a:prstGeom prst="round2Same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8" name="CuadroTexto 37"/>
          <p:cNvSpPr txBox="1"/>
          <p:nvPr/>
        </p:nvSpPr>
        <p:spPr>
          <a:xfrm>
            <a:off x="6519533" y="3456363"/>
            <a:ext cx="10509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16.-</a:t>
            </a:r>
          </a:p>
          <a:p>
            <a:pPr>
              <a:defRPr/>
            </a:pPr>
            <a:r>
              <a:rPr lang="es-EC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17.-</a:t>
            </a:r>
          </a:p>
          <a:p>
            <a:pPr>
              <a:defRPr/>
            </a:pPr>
            <a:r>
              <a:rPr lang="es-EC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18.-</a:t>
            </a:r>
          </a:p>
          <a:p>
            <a:pPr>
              <a:defRPr/>
            </a:pPr>
            <a:r>
              <a:rPr lang="es-EC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19.-</a:t>
            </a:r>
          </a:p>
          <a:p>
            <a:pPr>
              <a:defRPr/>
            </a:pPr>
            <a:r>
              <a:rPr lang="es-EC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20.-</a:t>
            </a:r>
          </a:p>
          <a:p>
            <a:pPr>
              <a:defRPr/>
            </a:pPr>
            <a:r>
              <a:rPr lang="es-EC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21.-</a:t>
            </a:r>
          </a:p>
          <a:p>
            <a:pPr>
              <a:defRPr/>
            </a:pPr>
            <a:r>
              <a:rPr lang="es-EC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22.-</a:t>
            </a:r>
            <a:endParaRPr lang="es-EC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EC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23.-</a:t>
            </a:r>
          </a:p>
        </p:txBody>
      </p:sp>
      <p:sp>
        <p:nvSpPr>
          <p:cNvPr id="39" name="Redondear rectángulo de esquina sencilla 38"/>
          <p:cNvSpPr/>
          <p:nvPr/>
        </p:nvSpPr>
        <p:spPr>
          <a:xfrm rot="5400000">
            <a:off x="9626031" y="4597354"/>
            <a:ext cx="3200585" cy="836613"/>
          </a:xfrm>
          <a:prstGeom prst="round1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40" name="CuadroTexto 9"/>
          <p:cNvSpPr txBox="1">
            <a:spLocks noChangeArrowheads="1"/>
          </p:cNvSpPr>
          <p:nvPr/>
        </p:nvSpPr>
        <p:spPr bwMode="auto">
          <a:xfrm rot="5400000">
            <a:off x="9595731" y="4815130"/>
            <a:ext cx="32553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MX" altLang="es-MX" sz="16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AMARILLO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7086270" y="3454028"/>
            <a:ext cx="314166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CARCHI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ESMERALDAS</a:t>
            </a:r>
          </a:p>
          <a:p>
            <a:pPr>
              <a:defRPr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ZAMORA CHINCHIPE</a:t>
            </a:r>
          </a:p>
          <a:p>
            <a:pPr>
              <a:defRPr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ORO</a:t>
            </a:r>
          </a:p>
          <a:p>
            <a:pPr>
              <a:defRPr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SANTO DOMINGO</a:t>
            </a:r>
          </a:p>
          <a:p>
            <a:pPr>
              <a:defRPr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NAPO</a:t>
            </a:r>
          </a:p>
          <a:p>
            <a:pPr>
              <a:defRPr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PICHINHCA</a:t>
            </a:r>
          </a:p>
          <a:p>
            <a:pPr>
              <a:defRPr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COTOPAXI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9836941" y="3461873"/>
            <a:ext cx="10509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7,9</a:t>
            </a:r>
            <a:endParaRPr lang="es-EC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7,5</a:t>
            </a: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7,1</a:t>
            </a: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7,0</a:t>
            </a: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6,9</a:t>
            </a: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6,8</a:t>
            </a: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6,8</a:t>
            </a:r>
          </a:p>
          <a:p>
            <a:pPr algn="ctr">
              <a:defRPr/>
            </a:pPr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6,5</a:t>
            </a:r>
          </a:p>
        </p:txBody>
      </p:sp>
      <p:pic>
        <p:nvPicPr>
          <p:cNvPr id="4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68275"/>
            <a:ext cx="1246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1" y="6427113"/>
            <a:ext cx="467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/>
              <a:t>Elaborado por: Dirección de Información, Seguimiento y Evaluación</a:t>
            </a:r>
          </a:p>
          <a:p>
            <a:r>
              <a:rPr lang="es-MX" sz="1000" b="1" dirty="0" smtClean="0"/>
              <a:t>Fuente: Fichas de gestión de las Direcciones Provinciales – Ministerio del Ambiente</a:t>
            </a:r>
            <a:endParaRPr lang="es-MX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5331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rgbClr val="E6E6E6"/>
              </a:gs>
              <a:gs pos="71000">
                <a:schemeClr val="bg1">
                  <a:lumMod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8197" name="Imagen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4657725"/>
            <a:ext cx="90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cio 1"/>
          <p:cNvSpPr/>
          <p:nvPr/>
        </p:nvSpPr>
        <p:spPr>
          <a:xfrm rot="5242884">
            <a:off x="5035845" y="-2345010"/>
            <a:ext cx="2818573" cy="10400793"/>
          </a:xfrm>
          <a:custGeom>
            <a:avLst/>
            <a:gdLst>
              <a:gd name="connsiteX0" fmla="*/ 0 w 2226899"/>
              <a:gd name="connsiteY0" fmla="*/ 10321309 h 10321309"/>
              <a:gd name="connsiteX1" fmla="*/ 556725 w 2226899"/>
              <a:gd name="connsiteY1" fmla="*/ 0 h 10321309"/>
              <a:gd name="connsiteX2" fmla="*/ 1670174 w 2226899"/>
              <a:gd name="connsiteY2" fmla="*/ 0 h 10321309"/>
              <a:gd name="connsiteX3" fmla="*/ 2226899 w 2226899"/>
              <a:gd name="connsiteY3" fmla="*/ 10321309 h 10321309"/>
              <a:gd name="connsiteX4" fmla="*/ 0 w 2226899"/>
              <a:gd name="connsiteY4" fmla="*/ 10321309 h 10321309"/>
              <a:gd name="connsiteX0" fmla="*/ 0 w 2573793"/>
              <a:gd name="connsiteY0" fmla="*/ 10400793 h 10400793"/>
              <a:gd name="connsiteX1" fmla="*/ 903619 w 2573793"/>
              <a:gd name="connsiteY1" fmla="*/ 0 h 10400793"/>
              <a:gd name="connsiteX2" fmla="*/ 2017068 w 2573793"/>
              <a:gd name="connsiteY2" fmla="*/ 0 h 10400793"/>
              <a:gd name="connsiteX3" fmla="*/ 2573793 w 2573793"/>
              <a:gd name="connsiteY3" fmla="*/ 10321309 h 10400793"/>
              <a:gd name="connsiteX4" fmla="*/ 0 w 2573793"/>
              <a:gd name="connsiteY4" fmla="*/ 10400793 h 10400793"/>
              <a:gd name="connsiteX0" fmla="*/ 0 w 2818573"/>
              <a:gd name="connsiteY0" fmla="*/ 10400793 h 10400793"/>
              <a:gd name="connsiteX1" fmla="*/ 903619 w 2818573"/>
              <a:gd name="connsiteY1" fmla="*/ 0 h 10400793"/>
              <a:gd name="connsiteX2" fmla="*/ 2017068 w 2818573"/>
              <a:gd name="connsiteY2" fmla="*/ 0 h 10400793"/>
              <a:gd name="connsiteX3" fmla="*/ 2818573 w 2818573"/>
              <a:gd name="connsiteY3" fmla="*/ 10389714 h 10400793"/>
              <a:gd name="connsiteX4" fmla="*/ 0 w 2818573"/>
              <a:gd name="connsiteY4" fmla="*/ 10400793 h 10400793"/>
              <a:gd name="connsiteX0" fmla="*/ 0 w 2818573"/>
              <a:gd name="connsiteY0" fmla="*/ 10400793 h 10400793"/>
              <a:gd name="connsiteX1" fmla="*/ 903619 w 2818573"/>
              <a:gd name="connsiteY1" fmla="*/ 0 h 10400793"/>
              <a:gd name="connsiteX2" fmla="*/ 1711716 w 2818573"/>
              <a:gd name="connsiteY2" fmla="*/ 5105 h 10400793"/>
              <a:gd name="connsiteX3" fmla="*/ 2818573 w 2818573"/>
              <a:gd name="connsiteY3" fmla="*/ 10389714 h 10400793"/>
              <a:gd name="connsiteX4" fmla="*/ 0 w 2818573"/>
              <a:gd name="connsiteY4" fmla="*/ 10400793 h 1040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73" h="10400793">
                <a:moveTo>
                  <a:pt x="0" y="10400793"/>
                </a:moveTo>
                <a:lnTo>
                  <a:pt x="903619" y="0"/>
                </a:lnTo>
                <a:lnTo>
                  <a:pt x="1711716" y="5105"/>
                </a:lnTo>
                <a:lnTo>
                  <a:pt x="2818573" y="10389714"/>
                </a:lnTo>
                <a:lnTo>
                  <a:pt x="0" y="10400793"/>
                </a:lnTo>
                <a:close/>
              </a:path>
            </a:pathLst>
          </a:custGeom>
          <a:gradFill>
            <a:gsLst>
              <a:gs pos="36000">
                <a:srgbClr val="92D050">
                  <a:alpha val="4000"/>
                </a:srgbClr>
              </a:gs>
              <a:gs pos="100000">
                <a:srgbClr val="FFCC66">
                  <a:alpha val="61000"/>
                </a:srgb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grpSp>
        <p:nvGrpSpPr>
          <p:cNvPr id="8201" name="Grupo 7179"/>
          <p:cNvGrpSpPr>
            <a:grpSpLocks/>
          </p:cNvGrpSpPr>
          <p:nvPr/>
        </p:nvGrpSpPr>
        <p:grpSpPr bwMode="auto">
          <a:xfrm>
            <a:off x="58738" y="1687513"/>
            <a:ext cx="11849100" cy="2846387"/>
            <a:chOff x="192023" y="1928751"/>
            <a:chExt cx="12668834" cy="3043302"/>
          </a:xfrm>
        </p:grpSpPr>
        <p:cxnSp>
          <p:nvCxnSpPr>
            <p:cNvPr id="7170" name="Conector recto 7169"/>
            <p:cNvCxnSpPr>
              <a:endCxn id="55" idx="2"/>
            </p:cNvCxnSpPr>
            <p:nvPr/>
          </p:nvCxnSpPr>
          <p:spPr>
            <a:xfrm flipV="1">
              <a:off x="192023" y="3054077"/>
              <a:ext cx="11928800" cy="12628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Hexágono 2"/>
            <p:cNvSpPr/>
            <p:nvPr/>
          </p:nvSpPr>
          <p:spPr>
            <a:xfrm rot="5400000">
              <a:off x="-17596" y="2138370"/>
              <a:ext cx="3043302" cy="2624064"/>
            </a:xfrm>
            <a:prstGeom prst="hexagon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cxnSp>
          <p:nvCxnSpPr>
            <p:cNvPr id="5" name="Conector recto 4"/>
            <p:cNvCxnSpPr>
              <a:stCxn id="3" idx="1"/>
              <a:endCxn id="55" idx="1"/>
            </p:cNvCxnSpPr>
            <p:nvPr/>
          </p:nvCxnSpPr>
          <p:spPr>
            <a:xfrm>
              <a:off x="1504055" y="1928751"/>
              <a:ext cx="10986785" cy="4514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>
              <a:stCxn id="3" idx="0"/>
              <a:endCxn id="55" idx="0"/>
            </p:cNvCxnSpPr>
            <p:nvPr/>
          </p:nvCxnSpPr>
          <p:spPr>
            <a:xfrm flipV="1">
              <a:off x="2816087" y="2565247"/>
              <a:ext cx="10044770" cy="1867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>
              <a:stCxn id="3" idx="0"/>
              <a:endCxn id="55" idx="0"/>
            </p:cNvCxnSpPr>
            <p:nvPr/>
          </p:nvCxnSpPr>
          <p:spPr>
            <a:xfrm flipV="1">
              <a:off x="2816087" y="3054077"/>
              <a:ext cx="10044770" cy="12628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>
              <a:stCxn id="3" idx="3"/>
              <a:endCxn id="55" idx="3"/>
            </p:cNvCxnSpPr>
            <p:nvPr/>
          </p:nvCxnSpPr>
          <p:spPr>
            <a:xfrm flipV="1">
              <a:off x="1504055" y="3239085"/>
              <a:ext cx="10986785" cy="17329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Hexágono 25"/>
            <p:cNvSpPr/>
            <p:nvPr/>
          </p:nvSpPr>
          <p:spPr>
            <a:xfrm rot="5400000">
              <a:off x="3029102" y="2214750"/>
              <a:ext cx="2473001" cy="2131840"/>
            </a:xfrm>
            <a:prstGeom prst="hexagon">
              <a:avLst/>
            </a:prstGeom>
            <a:solidFill>
              <a:srgbClr val="CCFF6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27" name="Hexágono 26"/>
            <p:cNvSpPr/>
            <p:nvPr/>
          </p:nvSpPr>
          <p:spPr>
            <a:xfrm rot="5400000">
              <a:off x="5443547" y="2271609"/>
              <a:ext cx="2031698" cy="1756732"/>
            </a:xfrm>
            <a:prstGeom prst="hexagon">
              <a:avLst/>
            </a:prstGeom>
            <a:solidFill>
              <a:srgbClr val="FFFF99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28" name="Hexágono 27"/>
            <p:cNvSpPr/>
            <p:nvPr/>
          </p:nvSpPr>
          <p:spPr>
            <a:xfrm rot="5400000">
              <a:off x="7476093" y="2328470"/>
              <a:ext cx="1636221" cy="1410477"/>
            </a:xfrm>
            <a:prstGeom prst="hexagon">
              <a:avLst/>
            </a:prstGeom>
            <a:solidFill>
              <a:srgbClr val="FFFF99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29" name="Hexágono 28"/>
            <p:cNvSpPr/>
            <p:nvPr/>
          </p:nvSpPr>
          <p:spPr>
            <a:xfrm rot="5400000">
              <a:off x="9225187" y="2312345"/>
              <a:ext cx="1407082" cy="1213588"/>
            </a:xfrm>
            <a:prstGeom prst="hexagon">
              <a:avLst/>
            </a:prstGeom>
            <a:solidFill>
              <a:srgbClr val="FFFF99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30" name="Hexágono 29"/>
            <p:cNvSpPr/>
            <p:nvPr/>
          </p:nvSpPr>
          <p:spPr>
            <a:xfrm rot="5400000">
              <a:off x="10830008" y="2396363"/>
              <a:ext cx="1067616" cy="919950"/>
            </a:xfrm>
            <a:prstGeom prst="hexagon">
              <a:avLst/>
            </a:prstGeom>
            <a:solidFill>
              <a:srgbClr val="FFCC6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55" name="Hexágono 54"/>
            <p:cNvSpPr/>
            <p:nvPr/>
          </p:nvSpPr>
          <p:spPr>
            <a:xfrm rot="5400000">
              <a:off x="12061417" y="2439646"/>
              <a:ext cx="858846" cy="740034"/>
            </a:xfrm>
            <a:prstGeom prst="hexagon">
              <a:avLst/>
            </a:prstGeom>
            <a:solidFill>
              <a:srgbClr val="FFCC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pic>
        <p:nvPicPr>
          <p:cNvPr id="8202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68275"/>
            <a:ext cx="1246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CuadroTexto 13"/>
          <p:cNvSpPr txBox="1">
            <a:spLocks noChangeArrowheads="1"/>
          </p:cNvSpPr>
          <p:nvPr/>
        </p:nvSpPr>
        <p:spPr bwMode="auto">
          <a:xfrm>
            <a:off x="142875" y="5046663"/>
            <a:ext cx="2271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/>
              <a:t>Bolívar </a:t>
            </a:r>
            <a:endParaRPr lang="es-EC" altLang="es-MX" sz="2400" dirty="0" smtClean="0"/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 smtClean="0"/>
              <a:t>Guayas</a:t>
            </a:r>
            <a:endParaRPr lang="es-EC" altLang="es-MX" sz="2400" dirty="0"/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/>
              <a:t>Los Ríos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/>
              <a:t>Santa Elena</a:t>
            </a:r>
          </a:p>
        </p:txBody>
      </p:sp>
      <p:sp>
        <p:nvSpPr>
          <p:cNvPr id="8204" name="CuadroTexto 9"/>
          <p:cNvSpPr txBox="1">
            <a:spLocks noChangeArrowheads="1"/>
          </p:cNvSpPr>
          <p:nvPr/>
        </p:nvSpPr>
        <p:spPr bwMode="auto">
          <a:xfrm>
            <a:off x="2259013" y="168275"/>
            <a:ext cx="76104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dirty="0"/>
              <a:t>Ranking </a:t>
            </a:r>
            <a:r>
              <a:rPr lang="es-MX" altLang="es-MX" dirty="0" smtClean="0"/>
              <a:t>de evaluación por </a:t>
            </a:r>
            <a:r>
              <a:rPr lang="es-MX" altLang="es-MX" dirty="0"/>
              <a:t>Coordinaciones Zonales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(Puntajes – valores promedios)</a:t>
            </a:r>
          </a:p>
        </p:txBody>
      </p:sp>
      <p:sp>
        <p:nvSpPr>
          <p:cNvPr id="8205" name="CuadroTexto 38"/>
          <p:cNvSpPr txBox="1">
            <a:spLocks noChangeArrowheads="1"/>
          </p:cNvSpPr>
          <p:nvPr/>
        </p:nvSpPr>
        <p:spPr bwMode="auto">
          <a:xfrm>
            <a:off x="627063" y="453390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MX" sz="2800" b="1" dirty="0">
                <a:solidFill>
                  <a:srgbClr val="00B050"/>
                </a:solidFill>
              </a:rPr>
              <a:t>Zonal </a:t>
            </a:r>
            <a:r>
              <a:rPr lang="es-EC" altLang="es-MX" sz="2800" b="1" dirty="0" smtClean="0">
                <a:solidFill>
                  <a:srgbClr val="00B050"/>
                </a:solidFill>
              </a:rPr>
              <a:t>5</a:t>
            </a:r>
            <a:endParaRPr lang="es-EC" altLang="es-MX" sz="2000" b="1" dirty="0">
              <a:solidFill>
                <a:srgbClr val="00B050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430213" y="2201863"/>
            <a:ext cx="17589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9,7</a:t>
            </a:r>
            <a:endParaRPr lang="es-EC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2968625" y="2132013"/>
            <a:ext cx="17589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9,1</a:t>
            </a:r>
            <a:endParaRPr lang="es-EC" sz="6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022850" y="2187575"/>
            <a:ext cx="17589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8,5</a:t>
            </a:r>
            <a:endParaRPr lang="es-EC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769100" y="2173288"/>
            <a:ext cx="17589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8,1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8501063" y="2192338"/>
            <a:ext cx="13081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8,0</a:t>
            </a:r>
            <a:endParaRPr lang="es-EC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952038" y="2173288"/>
            <a:ext cx="11588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7,6</a:t>
            </a:r>
            <a:endParaRPr lang="es-EC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1133138" y="2173288"/>
            <a:ext cx="8794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7,5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13" name="CuadroTexto 13"/>
          <p:cNvSpPr txBox="1">
            <a:spLocks noChangeArrowheads="1"/>
          </p:cNvSpPr>
          <p:nvPr/>
        </p:nvSpPr>
        <p:spPr bwMode="auto">
          <a:xfrm>
            <a:off x="2886075" y="4646613"/>
            <a:ext cx="2093913" cy="103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/>
              <a:t>Azuay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/>
              <a:t>Cañar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/>
              <a:t>Morona Santiago</a:t>
            </a:r>
          </a:p>
        </p:txBody>
      </p:sp>
      <p:sp>
        <p:nvSpPr>
          <p:cNvPr id="8214" name="CuadroTexto 65"/>
          <p:cNvSpPr txBox="1">
            <a:spLocks noChangeArrowheads="1"/>
          </p:cNvSpPr>
          <p:nvPr/>
        </p:nvSpPr>
        <p:spPr bwMode="auto">
          <a:xfrm>
            <a:off x="3198813" y="413385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MX" sz="2800" b="1" dirty="0">
                <a:solidFill>
                  <a:srgbClr val="00B050"/>
                </a:solidFill>
              </a:rPr>
              <a:t>Zonal </a:t>
            </a:r>
            <a:r>
              <a:rPr lang="es-EC" altLang="es-MX" sz="2800" b="1" dirty="0" smtClean="0">
                <a:solidFill>
                  <a:srgbClr val="00B050"/>
                </a:solidFill>
              </a:rPr>
              <a:t>6</a:t>
            </a:r>
            <a:endParaRPr lang="es-EC" altLang="es-MX" sz="2000" b="1" dirty="0">
              <a:solidFill>
                <a:srgbClr val="00B050"/>
              </a:solidFill>
            </a:endParaRPr>
          </a:p>
        </p:txBody>
      </p:sp>
      <p:sp>
        <p:nvSpPr>
          <p:cNvPr id="8215" name="CuadroTexto 13"/>
          <p:cNvSpPr txBox="1">
            <a:spLocks noChangeArrowheads="1"/>
          </p:cNvSpPr>
          <p:nvPr/>
        </p:nvSpPr>
        <p:spPr bwMode="auto">
          <a:xfrm>
            <a:off x="5133975" y="4303713"/>
            <a:ext cx="1741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 smtClean="0"/>
              <a:t>Chimborazo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 smtClean="0"/>
              <a:t>Cotopaxi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 smtClean="0"/>
              <a:t>Pastaza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dirty="0" smtClean="0"/>
              <a:t>Tungurahua</a:t>
            </a:r>
            <a:endParaRPr lang="es-EC" altLang="es-MX" sz="2400" dirty="0"/>
          </a:p>
        </p:txBody>
      </p:sp>
      <p:sp>
        <p:nvSpPr>
          <p:cNvPr id="8216" name="CuadroTexto 67"/>
          <p:cNvSpPr txBox="1">
            <a:spLocks noChangeArrowheads="1"/>
          </p:cNvSpPr>
          <p:nvPr/>
        </p:nvSpPr>
        <p:spPr bwMode="auto">
          <a:xfrm>
            <a:off x="5256213" y="379095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MX" sz="2800" b="1" dirty="0">
                <a:solidFill>
                  <a:srgbClr val="00B050"/>
                </a:solidFill>
              </a:rPr>
              <a:t>Zonal </a:t>
            </a:r>
            <a:r>
              <a:rPr lang="es-EC" altLang="es-MX" sz="2800" b="1" dirty="0" smtClean="0">
                <a:solidFill>
                  <a:srgbClr val="00B050"/>
                </a:solidFill>
              </a:rPr>
              <a:t>3</a:t>
            </a:r>
            <a:endParaRPr lang="es-EC" altLang="es-MX" sz="2000" b="1" dirty="0">
              <a:solidFill>
                <a:srgbClr val="00B050"/>
              </a:solidFill>
            </a:endParaRPr>
          </a:p>
        </p:txBody>
      </p:sp>
      <p:sp>
        <p:nvSpPr>
          <p:cNvPr id="8217" name="CuadroTexto 13"/>
          <p:cNvSpPr txBox="1">
            <a:spLocks noChangeArrowheads="1"/>
          </p:cNvSpPr>
          <p:nvPr/>
        </p:nvSpPr>
        <p:spPr bwMode="auto">
          <a:xfrm>
            <a:off x="6810375" y="3881438"/>
            <a:ext cx="1711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 smtClean="0"/>
              <a:t>Carchi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 smtClean="0"/>
              <a:t>Esmeraldas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 smtClean="0"/>
              <a:t>Imbabura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 smtClean="0"/>
              <a:t>Sucumbíos</a:t>
            </a:r>
            <a:endParaRPr lang="es-EC" altLang="es-MX" sz="2000" dirty="0"/>
          </a:p>
        </p:txBody>
      </p:sp>
      <p:sp>
        <p:nvSpPr>
          <p:cNvPr id="8218" name="CuadroTexto 69"/>
          <p:cNvSpPr txBox="1">
            <a:spLocks noChangeArrowheads="1"/>
          </p:cNvSpPr>
          <p:nvPr/>
        </p:nvSpPr>
        <p:spPr bwMode="auto">
          <a:xfrm>
            <a:off x="7008813" y="352425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MX" sz="2400" b="1" dirty="0">
                <a:solidFill>
                  <a:srgbClr val="00B050"/>
                </a:solidFill>
              </a:rPr>
              <a:t>Zonal </a:t>
            </a:r>
            <a:r>
              <a:rPr lang="es-EC" altLang="es-MX" sz="2400" b="1" dirty="0" smtClean="0">
                <a:solidFill>
                  <a:srgbClr val="00B050"/>
                </a:solidFill>
              </a:rPr>
              <a:t>1</a:t>
            </a:r>
            <a:endParaRPr lang="es-EC" altLang="es-MX" b="1" dirty="0">
              <a:solidFill>
                <a:srgbClr val="00B050"/>
              </a:solidFill>
            </a:endParaRPr>
          </a:p>
        </p:txBody>
      </p:sp>
      <p:sp>
        <p:nvSpPr>
          <p:cNvPr id="8219" name="CuadroTexto 13"/>
          <p:cNvSpPr txBox="1">
            <a:spLocks noChangeArrowheads="1"/>
          </p:cNvSpPr>
          <p:nvPr/>
        </p:nvSpPr>
        <p:spPr bwMode="auto">
          <a:xfrm>
            <a:off x="8351184" y="3656013"/>
            <a:ext cx="1711325" cy="10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/>
              <a:t>El Oro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/>
              <a:t>Loja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/>
              <a:t>Zamora Chinchipe</a:t>
            </a:r>
            <a:endParaRPr lang="es-EC" altLang="es-MX" dirty="0"/>
          </a:p>
        </p:txBody>
      </p:sp>
      <p:sp>
        <p:nvSpPr>
          <p:cNvPr id="8220" name="CuadroTexto 71"/>
          <p:cNvSpPr txBox="1">
            <a:spLocks noChangeArrowheads="1"/>
          </p:cNvSpPr>
          <p:nvPr/>
        </p:nvSpPr>
        <p:spPr bwMode="auto">
          <a:xfrm>
            <a:off x="8492472" y="329565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MX" sz="2400" b="1" dirty="0">
                <a:solidFill>
                  <a:srgbClr val="00B050"/>
                </a:solidFill>
              </a:rPr>
              <a:t>Zonal </a:t>
            </a:r>
            <a:r>
              <a:rPr lang="es-EC" altLang="es-MX" sz="2400" b="1" dirty="0" smtClean="0">
                <a:solidFill>
                  <a:srgbClr val="00B050"/>
                </a:solidFill>
              </a:rPr>
              <a:t>7</a:t>
            </a:r>
            <a:endParaRPr lang="es-EC" altLang="es-MX" b="1" dirty="0">
              <a:solidFill>
                <a:srgbClr val="00B050"/>
              </a:solidFill>
            </a:endParaRPr>
          </a:p>
        </p:txBody>
      </p:sp>
      <p:sp>
        <p:nvSpPr>
          <p:cNvPr id="8221" name="CuadroTexto 13"/>
          <p:cNvSpPr txBox="1">
            <a:spLocks noChangeArrowheads="1"/>
          </p:cNvSpPr>
          <p:nvPr/>
        </p:nvSpPr>
        <p:spPr bwMode="auto">
          <a:xfrm>
            <a:off x="9644343" y="3484563"/>
            <a:ext cx="17113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 smtClean="0"/>
              <a:t>Napo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 smtClean="0"/>
              <a:t>Orellana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000" dirty="0" smtClean="0"/>
              <a:t>Pichincha</a:t>
            </a:r>
            <a:endParaRPr lang="es-EC" altLang="es-MX" sz="2000" dirty="0"/>
          </a:p>
        </p:txBody>
      </p:sp>
      <p:sp>
        <p:nvSpPr>
          <p:cNvPr id="8222" name="CuadroTexto 73"/>
          <p:cNvSpPr txBox="1">
            <a:spLocks noChangeArrowheads="1"/>
          </p:cNvSpPr>
          <p:nvPr/>
        </p:nvSpPr>
        <p:spPr bwMode="auto">
          <a:xfrm>
            <a:off x="9812525" y="3124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MX" sz="2400" b="1" dirty="0">
                <a:solidFill>
                  <a:srgbClr val="00B050"/>
                </a:solidFill>
              </a:rPr>
              <a:t>Zonal </a:t>
            </a:r>
            <a:r>
              <a:rPr lang="es-EC" altLang="es-MX" sz="2400" b="1" dirty="0" smtClean="0">
                <a:solidFill>
                  <a:srgbClr val="00B050"/>
                </a:solidFill>
              </a:rPr>
              <a:t>2</a:t>
            </a:r>
            <a:endParaRPr lang="es-EC" altLang="es-MX" b="1" dirty="0">
              <a:solidFill>
                <a:srgbClr val="00B050"/>
              </a:solidFill>
            </a:endParaRPr>
          </a:p>
        </p:txBody>
      </p:sp>
      <p:sp>
        <p:nvSpPr>
          <p:cNvPr id="8223" name="CuadroTexto 13"/>
          <p:cNvSpPr txBox="1">
            <a:spLocks noChangeArrowheads="1"/>
          </p:cNvSpPr>
          <p:nvPr/>
        </p:nvSpPr>
        <p:spPr bwMode="auto">
          <a:xfrm>
            <a:off x="10971119" y="3330575"/>
            <a:ext cx="14160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1800" dirty="0" smtClean="0"/>
              <a:t>Manabí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1800" dirty="0" smtClean="0"/>
              <a:t>Santo Domingo</a:t>
            </a:r>
            <a:endParaRPr lang="es-EC" altLang="es-MX" sz="1800" dirty="0"/>
          </a:p>
        </p:txBody>
      </p:sp>
      <p:sp>
        <p:nvSpPr>
          <p:cNvPr id="8224" name="CuadroTexto 75"/>
          <p:cNvSpPr txBox="1">
            <a:spLocks noChangeArrowheads="1"/>
          </p:cNvSpPr>
          <p:nvPr/>
        </p:nvSpPr>
        <p:spPr bwMode="auto">
          <a:xfrm>
            <a:off x="10984660" y="3028950"/>
            <a:ext cx="1382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MX" sz="2000" b="1" dirty="0">
                <a:solidFill>
                  <a:srgbClr val="00B050"/>
                </a:solidFill>
              </a:rPr>
              <a:t>Zonal </a:t>
            </a:r>
            <a:r>
              <a:rPr lang="es-EC" altLang="es-MX" sz="2000" b="1" dirty="0" smtClean="0">
                <a:solidFill>
                  <a:srgbClr val="00B050"/>
                </a:solidFill>
              </a:rPr>
              <a:t>4</a:t>
            </a:r>
            <a:endParaRPr lang="es-EC" altLang="es-MX" sz="1600" b="1" dirty="0">
              <a:solidFill>
                <a:srgbClr val="00B050"/>
              </a:solidFill>
            </a:endParaRPr>
          </a:p>
        </p:txBody>
      </p:sp>
      <p:sp>
        <p:nvSpPr>
          <p:cNvPr id="8225" name="CuadroTexto 13"/>
          <p:cNvSpPr txBox="1">
            <a:spLocks noChangeArrowheads="1"/>
          </p:cNvSpPr>
          <p:nvPr/>
        </p:nvSpPr>
        <p:spPr bwMode="auto">
          <a:xfrm>
            <a:off x="447675" y="3484563"/>
            <a:ext cx="17414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b="1" i="1">
                <a:solidFill>
                  <a:schemeClr val="bg1"/>
                </a:solidFill>
              </a:rPr>
              <a:t>Máximo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s-EC" altLang="es-MX" sz="2400" b="1" i="1">
                <a:solidFill>
                  <a:schemeClr val="bg1"/>
                </a:solidFill>
              </a:rPr>
              <a:t>Puntaje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" y="6427113"/>
            <a:ext cx="467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/>
              <a:t>Elaborado por: Dirección de Información, Seguimiento y Evaluación</a:t>
            </a:r>
          </a:p>
          <a:p>
            <a:r>
              <a:rPr lang="es-MX" sz="1000" b="1" dirty="0" smtClean="0"/>
              <a:t>Fuente: Fichas de gestión de las Direcciones Provinciales – Ministerio del Ambiente</a:t>
            </a:r>
            <a:endParaRPr lang="es-MX" sz="1000" b="1" dirty="0"/>
          </a:p>
        </p:txBody>
      </p:sp>
    </p:spTree>
    <p:extLst>
      <p:ext uri="{BB962C8B-B14F-4D97-AF65-F5344CB8AC3E}">
        <p14:creationId xmlns:p14="http://schemas.microsoft.com/office/powerpoint/2010/main" val="23182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4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824038"/>
            <a:ext cx="56816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230</Words>
  <Application>Microsoft Office PowerPoint</Application>
  <PresentationFormat>Panorámica</PresentationFormat>
  <Paragraphs>120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hidalgo pablo alberto</dc:creator>
  <cp:lastModifiedBy>milton aguilar</cp:lastModifiedBy>
  <cp:revision>222</cp:revision>
  <dcterms:created xsi:type="dcterms:W3CDTF">2016-09-22T21:12:29Z</dcterms:created>
  <dcterms:modified xsi:type="dcterms:W3CDTF">2017-08-25T16:10:41Z</dcterms:modified>
</cp:coreProperties>
</file>